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66" r:id="rId9"/>
    <p:sldId id="272" r:id="rId10"/>
    <p:sldId id="271" r:id="rId11"/>
    <p:sldId id="273" r:id="rId12"/>
    <p:sldId id="259" r:id="rId13"/>
    <p:sldId id="267" r:id="rId14"/>
    <p:sldId id="268" r:id="rId15"/>
    <p:sldId id="269" r:id="rId16"/>
    <p:sldId id="270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4F660F4-B697-4790-9416-4E1F6E25F67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546ECE-A4D7-43CD-AFF3-4DCE511EFC3F}" type="datetimeFigureOut">
              <a:rPr lang="en-US" smtClean="0"/>
              <a:t>9/11/2013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englishclub.com/nouns.htm" TargetMode="External"/><Relationship Id="rId2" Type="http://schemas.openxmlformats.org/officeDocument/2006/relationships/hyperlink" Target="http://grammar.englishclub.com/verb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rammar.englishclub.com/adverbs.htm" TargetMode="External"/><Relationship Id="rId4" Type="http://schemas.openxmlformats.org/officeDocument/2006/relationships/hyperlink" Target="http://grammar.englishclub.com/adjectives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mmar.englishclub.com/prepositions.htm" TargetMode="External"/><Relationship Id="rId2" Type="http://schemas.openxmlformats.org/officeDocument/2006/relationships/hyperlink" Target="http://grammar.englishclub.com/pronoun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rammar.englishclub.com/conjunction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Clauses and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42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dependent clause cannot stand by itself.</a:t>
            </a:r>
          </a:p>
          <a:p>
            <a:r>
              <a:rPr lang="en-US" dirty="0" smtClean="0"/>
              <a:t>It does not express a complete thought.</a:t>
            </a:r>
          </a:p>
          <a:p>
            <a:r>
              <a:rPr lang="en-US" dirty="0" smtClean="0"/>
              <a:t>Not a complete sentence.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Unless you want to go.</a:t>
            </a:r>
          </a:p>
          <a:p>
            <a:pPr lvl="1"/>
            <a:r>
              <a:rPr lang="en-US" dirty="0" smtClean="0"/>
              <a:t>Because I care.</a:t>
            </a:r>
          </a:p>
          <a:p>
            <a:pPr lvl="1"/>
            <a:r>
              <a:rPr lang="en-US" dirty="0" smtClean="0"/>
              <a:t>Before you lose your cool.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9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Run-On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run-on sentence is formed by joining two independent clauses.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 got home, mom yelled at me.</a:t>
            </a:r>
          </a:p>
          <a:p>
            <a:pPr lvl="1"/>
            <a:r>
              <a:rPr lang="en-US" dirty="0" smtClean="0"/>
              <a:t>Pizza tastes good cookies taste better.</a:t>
            </a:r>
          </a:p>
          <a:p>
            <a:pPr lvl="1"/>
            <a:r>
              <a:rPr lang="en-US" dirty="0" smtClean="0"/>
              <a:t>Turn in your work the quarter is almost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99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a </a:t>
            </a:r>
            <a:r>
              <a:rPr lang="en-US" b="1">
                <a:solidFill>
                  <a:srgbClr val="009999"/>
                </a:solidFill>
              </a:rPr>
              <a:t>phrase</a:t>
            </a:r>
            <a:r>
              <a:rPr lang="en-US" b="1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A group of words related to the subject or predicate.</a:t>
            </a:r>
          </a:p>
          <a:p>
            <a:pPr>
              <a:buFontTx/>
              <a:buNone/>
            </a:pPr>
            <a:endParaRPr lang="en-US" b="1"/>
          </a:p>
          <a:p>
            <a:pPr>
              <a:buFontTx/>
              <a:buNone/>
            </a:pPr>
            <a:r>
              <a:rPr lang="en-US" b="1">
                <a:solidFill>
                  <a:srgbClr val="009999"/>
                </a:solidFill>
              </a:rPr>
              <a:t>Hiding under the table,</a:t>
            </a:r>
            <a:r>
              <a:rPr lang="en-US"/>
              <a:t> the dog knew he was bad.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Mickey Mouse, </a:t>
            </a:r>
            <a:r>
              <a:rPr lang="en-US" b="1">
                <a:solidFill>
                  <a:srgbClr val="009999"/>
                </a:solidFill>
              </a:rPr>
              <a:t>the world’s best anime character,</a:t>
            </a:r>
            <a:r>
              <a:rPr lang="en-US"/>
              <a:t> enraged the student.</a:t>
            </a:r>
          </a:p>
        </p:txBody>
      </p:sp>
    </p:spTree>
    <p:extLst>
      <p:ext uri="{BB962C8B-B14F-4D97-AF65-F5344CB8AC3E}">
        <p14:creationId xmlns:p14="http://schemas.microsoft.com/office/powerpoint/2010/main" val="704610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Phrase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447800" y="1865313"/>
            <a:ext cx="723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One way to define a phrase is to say it is a group of words that “belong together” in terms of meaning but </a:t>
            </a:r>
            <a:r>
              <a:rPr lang="en-US" sz="2000" b="1" i="1"/>
              <a:t>do</a:t>
            </a:r>
            <a:r>
              <a:rPr lang="en-US" sz="2000"/>
              <a:t> </a:t>
            </a:r>
            <a:r>
              <a:rPr lang="en-US" sz="2000" b="1" i="1"/>
              <a:t>not have</a:t>
            </a:r>
            <a:r>
              <a:rPr lang="en-US" sz="2000"/>
              <a:t> both a </a:t>
            </a:r>
            <a:r>
              <a:rPr lang="en-US" sz="2000" b="1">
                <a:solidFill>
                  <a:srgbClr val="CC0000"/>
                </a:solidFill>
              </a:rPr>
              <a:t>subject</a:t>
            </a:r>
            <a:r>
              <a:rPr lang="en-US" sz="2000"/>
              <a:t> and a </a:t>
            </a:r>
            <a:r>
              <a:rPr lang="en-US" sz="2000" b="1">
                <a:solidFill>
                  <a:srgbClr val="0033CC"/>
                </a:solidFill>
              </a:rPr>
              <a:t>verb</a:t>
            </a:r>
            <a:r>
              <a:rPr lang="en-US" sz="2000"/>
              <a:t>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00200" y="5257800"/>
            <a:ext cx="7010400" cy="406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000" b="1">
                <a:solidFill>
                  <a:schemeClr val="hlink"/>
                </a:solidFill>
              </a:rPr>
              <a:t>Phrase</a:t>
            </a:r>
            <a:r>
              <a:rPr lang="en-US" sz="2000"/>
              <a:t> = a group of words that acts like one word 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352800" y="3062288"/>
            <a:ext cx="2514600" cy="5889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Phrase</a:t>
            </a:r>
            <a:r>
              <a:rPr lang="en-US" sz="2000"/>
              <a:t> </a:t>
            </a:r>
            <a:r>
              <a:rPr lang="en-US" sz="3200" b="1">
                <a:sym typeface="Symbol" pitchFamily="18" charset="2"/>
              </a:rPr>
              <a:t></a:t>
            </a:r>
            <a:r>
              <a:rPr lang="en-US" sz="2000"/>
              <a:t> </a:t>
            </a:r>
            <a:r>
              <a:rPr lang="en-US" sz="2400">
                <a:solidFill>
                  <a:srgbClr val="CC0000"/>
                </a:solidFill>
              </a:rPr>
              <a:t>S</a:t>
            </a:r>
            <a:r>
              <a:rPr lang="en-US" sz="2000"/>
              <a:t> + </a:t>
            </a:r>
            <a:r>
              <a:rPr lang="en-US" sz="2400">
                <a:solidFill>
                  <a:srgbClr val="0033CC"/>
                </a:solidFill>
              </a:rPr>
              <a:t>V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600200" y="3962400"/>
            <a:ext cx="6477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Another way to think of a phrase is to think of  how it works within a sentence. When you think of a phrase this way, you can define it as: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10800000">
            <a:off x="7086600" y="5867400"/>
            <a:ext cx="1676400" cy="609600"/>
          </a:xfrm>
          <a:prstGeom prst="leftArrow">
            <a:avLst>
              <a:gd name="adj1" fmla="val 50000"/>
              <a:gd name="adj2" fmla="val 68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0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7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25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  <p:bldP spid="25605" grpId="0" animBg="1" autoUpdateAnimBg="0"/>
      <p:bldP spid="25609" grpId="0" animBg="1" autoUpdateAnimBg="0"/>
      <p:bldP spid="25610" grpId="0" autoUpdateAnimBg="0"/>
      <p:bldP spid="256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762000"/>
            <a:ext cx="7313612" cy="1143000"/>
          </a:xfrm>
        </p:spPr>
        <p:txBody>
          <a:bodyPr/>
          <a:lstStyle/>
          <a:p>
            <a:pPr eaLnBrk="1" hangingPunct="1"/>
            <a:r>
              <a:rPr lang="en-US" smtClean="0"/>
              <a:t>Phrase</a:t>
            </a:r>
            <a:br>
              <a:rPr lang="en-US" smtClean="0"/>
            </a:br>
            <a:r>
              <a:rPr lang="en-US" sz="2400" smtClean="0"/>
              <a:t>example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76200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Here is a phrase:</a:t>
            </a:r>
          </a:p>
          <a:p>
            <a:pPr lvl="1">
              <a:spcBef>
                <a:spcPct val="50000"/>
              </a:spcBef>
              <a:buFontTx/>
              <a:buAutoNum type="arabicPeriod"/>
            </a:pPr>
            <a:r>
              <a:rPr lang="en-US" sz="2000" u="sng"/>
              <a:t>the gym at the end of the street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2743200" y="4191000"/>
            <a:ext cx="3886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ym typeface="Wingdings" pitchFamily="2" charset="2"/>
              </a:rPr>
              <a:t>It functions as the </a:t>
            </a:r>
            <a:r>
              <a:rPr lang="en-US" sz="1600" i="1">
                <a:solidFill>
                  <a:srgbClr val="CC0000"/>
                </a:solidFill>
                <a:sym typeface="Wingdings" pitchFamily="2" charset="2"/>
              </a:rPr>
              <a:t>subject</a:t>
            </a:r>
            <a:r>
              <a:rPr lang="en-US" sz="1600" i="1">
                <a:sym typeface="Wingdings" pitchFamily="2" charset="2"/>
              </a:rPr>
              <a:t> of the sentence and </a:t>
            </a:r>
            <a:r>
              <a:rPr lang="en-US" sz="1600" i="1">
                <a:solidFill>
                  <a:srgbClr val="CC0000"/>
                </a:solidFill>
                <a:sym typeface="Wingdings" pitchFamily="2" charset="2"/>
              </a:rPr>
              <a:t>subjects</a:t>
            </a:r>
            <a:r>
              <a:rPr lang="en-US" sz="1600" i="1">
                <a:sym typeface="Wingdings" pitchFamily="2" charset="2"/>
              </a:rPr>
              <a:t> are </a:t>
            </a:r>
            <a:r>
              <a:rPr lang="en-US" sz="1600" i="1">
                <a:solidFill>
                  <a:srgbClr val="CC0000"/>
                </a:solidFill>
                <a:sym typeface="Wingdings" pitchFamily="2" charset="2"/>
              </a:rPr>
              <a:t>nouns</a:t>
            </a:r>
            <a:r>
              <a:rPr lang="en-US" sz="1600" i="1">
                <a:sym typeface="Wingdings" pitchFamily="2" charset="2"/>
              </a:rPr>
              <a:t>.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724400" y="3927475"/>
            <a:ext cx="0" cy="30480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609600" y="3581400"/>
            <a:ext cx="760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It </a:t>
            </a:r>
            <a:r>
              <a:rPr lang="en-US" b="1" i="1"/>
              <a:t>acts</a:t>
            </a:r>
            <a:r>
              <a:rPr lang="en-US"/>
              <a:t> like a noun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The gym at the end of the street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is </a:t>
            </a:r>
            <a:r>
              <a:rPr lang="en-US">
                <a:solidFill>
                  <a:srgbClr val="009900"/>
                </a:solidFill>
                <a:sym typeface="Wingdings" pitchFamily="2" charset="2"/>
              </a:rPr>
              <a:t>new</a:t>
            </a:r>
            <a:r>
              <a:rPr lang="en-US">
                <a:sym typeface="Wingdings" pitchFamily="2" charset="2"/>
              </a:rPr>
              <a:t>.</a:t>
            </a:r>
            <a:r>
              <a:rPr lang="en-US" sz="2000">
                <a:sym typeface="Wingdings" pitchFamily="2" charset="2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69862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/>
      <p:bldP spid="26632" grpId="0" animBg="1"/>
      <p:bldP spid="2663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762000"/>
            <a:ext cx="7313612" cy="1143000"/>
          </a:xfrm>
        </p:spPr>
        <p:txBody>
          <a:bodyPr/>
          <a:lstStyle/>
          <a:p>
            <a:pPr eaLnBrk="1" hangingPunct="1"/>
            <a:r>
              <a:rPr lang="en-US" smtClean="0"/>
              <a:t>Phrase</a:t>
            </a:r>
            <a:br>
              <a:rPr lang="en-US" smtClean="0"/>
            </a:br>
            <a:r>
              <a:rPr lang="en-US" sz="2400" smtClean="0"/>
              <a:t>a phrase within a phrase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066800" y="3048000"/>
            <a:ext cx="77724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Look carefully and you will find a phrase within the phrase:</a:t>
            </a:r>
          </a:p>
          <a:p>
            <a:pPr lvl="1">
              <a:spcBef>
                <a:spcPct val="50000"/>
              </a:spcBef>
            </a:pPr>
            <a:r>
              <a:rPr lang="en-US" sz="2000"/>
              <a:t>		      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191000" y="5410200"/>
            <a:ext cx="3886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i="1">
                <a:sym typeface="Wingdings" pitchFamily="2" charset="2"/>
              </a:rPr>
              <a:t>This phrase </a:t>
            </a:r>
            <a:r>
              <a:rPr lang="en-US" sz="1600" i="1">
                <a:solidFill>
                  <a:srgbClr val="FF9933"/>
                </a:solidFill>
                <a:sym typeface="Wingdings" pitchFamily="2" charset="2"/>
              </a:rPr>
              <a:t>gives more information</a:t>
            </a:r>
            <a:r>
              <a:rPr lang="en-US" sz="1600" i="1">
                <a:sym typeface="Wingdings" pitchFamily="2" charset="2"/>
              </a:rPr>
              <a:t> about the </a:t>
            </a:r>
            <a:r>
              <a:rPr lang="en-US" sz="1600" b="1" i="1">
                <a:solidFill>
                  <a:srgbClr val="CC0000"/>
                </a:solidFill>
                <a:sym typeface="Wingdings" pitchFamily="2" charset="2"/>
              </a:rPr>
              <a:t>noun</a:t>
            </a:r>
            <a:r>
              <a:rPr lang="en-US" sz="1600" i="1">
                <a:sym typeface="Wingdings" pitchFamily="2" charset="2"/>
              </a:rPr>
              <a:t>, thus </a:t>
            </a:r>
            <a:r>
              <a:rPr lang="en-US" sz="1600" i="1">
                <a:solidFill>
                  <a:srgbClr val="FF9933"/>
                </a:solidFill>
                <a:sym typeface="Wingdings" pitchFamily="2" charset="2"/>
              </a:rPr>
              <a:t>acting like an adjective</a:t>
            </a:r>
          </a:p>
        </p:txBody>
      </p:sp>
      <p:sp>
        <p:nvSpPr>
          <p:cNvPr id="38920" name="Line 8"/>
          <p:cNvSpPr>
            <a:spLocks noChangeShapeType="1"/>
          </p:cNvSpPr>
          <p:nvPr/>
        </p:nvSpPr>
        <p:spPr bwMode="auto">
          <a:xfrm flipV="1">
            <a:off x="6019800" y="5181600"/>
            <a:ext cx="0" cy="304800"/>
          </a:xfrm>
          <a:prstGeom prst="line">
            <a:avLst/>
          </a:prstGeom>
          <a:noFill/>
          <a:ln w="25400">
            <a:solidFill>
              <a:srgbClr val="FF99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143000" y="4495800"/>
            <a:ext cx="935196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phrase within the first phrase </a:t>
            </a:r>
            <a:r>
              <a:rPr lang="en-US" b="1" i="1"/>
              <a:t>acts</a:t>
            </a:r>
            <a:r>
              <a:rPr lang="en-US"/>
              <a:t> </a:t>
            </a:r>
            <a:br>
              <a:rPr lang="en-US"/>
            </a:br>
            <a:r>
              <a:rPr lang="en-US"/>
              <a:t>like an adjective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</a:t>
            </a:r>
            <a:r>
              <a:rPr lang="en-US" b="1">
                <a:solidFill>
                  <a:srgbClr val="CC0000"/>
                </a:solidFill>
                <a:sym typeface="Wingdings" pitchFamily="2" charset="2"/>
              </a:rPr>
              <a:t>The gym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>
                <a:solidFill>
                  <a:srgbClr val="FF9933"/>
                </a:solidFill>
                <a:sym typeface="Wingdings" pitchFamily="2" charset="2"/>
              </a:rPr>
              <a:t>at the end of the street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is </a:t>
            </a:r>
            <a:r>
              <a:rPr lang="en-US">
                <a:solidFill>
                  <a:srgbClr val="009900"/>
                </a:solidFill>
                <a:sym typeface="Wingdings" pitchFamily="2" charset="2"/>
              </a:rPr>
              <a:t>new</a:t>
            </a:r>
            <a:r>
              <a:rPr lang="en-US">
                <a:sym typeface="Wingdings" pitchFamily="2" charset="2"/>
              </a:rPr>
              <a:t>.</a:t>
            </a:r>
            <a:r>
              <a:rPr lang="en-US" sz="2000">
                <a:sym typeface="Wingdings" pitchFamily="2" charset="2"/>
              </a:rPr>
              <a:t>  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066800" y="2286000"/>
            <a:ext cx="6477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Phrases can have phrases “in” them.</a:t>
            </a:r>
            <a:endParaRPr lang="en-US" sz="2000">
              <a:sym typeface="Wingdings" pitchFamily="2" charset="2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2514600" y="36576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u="sng"/>
              <a:t>the gym at the end of the street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514600" y="3657600"/>
            <a:ext cx="4724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u="sng"/>
              <a:t>the gym </a:t>
            </a:r>
            <a:r>
              <a:rPr lang="en-US" sz="2000" u="sng">
                <a:solidFill>
                  <a:srgbClr val="FF9933"/>
                </a:solidFill>
              </a:rPr>
              <a:t>at the end of the street</a:t>
            </a:r>
          </a:p>
        </p:txBody>
      </p:sp>
    </p:spTree>
    <p:extLst>
      <p:ext uri="{BB962C8B-B14F-4D97-AF65-F5344CB8AC3E}">
        <p14:creationId xmlns:p14="http://schemas.microsoft.com/office/powerpoint/2010/main" val="58940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1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58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58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8" grpId="0"/>
      <p:bldP spid="38919" grpId="0"/>
      <p:bldP spid="38920" grpId="0" animBg="1"/>
      <p:bldP spid="38921" grpId="0"/>
      <p:bldP spid="38923" grpId="0"/>
      <p:bldP spid="38925" grpId="0"/>
      <p:bldP spid="389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0013" y="762000"/>
            <a:ext cx="7313612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Phrase</a:t>
            </a:r>
            <a:br>
              <a:rPr lang="en-US" smtClean="0"/>
            </a:br>
            <a:r>
              <a:rPr lang="en-US" sz="2400" smtClean="0"/>
              <a:t>continued – testing to see if you have a phrase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371600" y="2133600"/>
            <a:ext cx="586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The second phrase,                                  ,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868738" y="2135188"/>
            <a:ext cx="3157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9933"/>
                </a:solidFill>
                <a:sym typeface="Wingdings" pitchFamily="2" charset="2"/>
              </a:rPr>
              <a:t>at the end of the street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6988175" y="2152650"/>
            <a:ext cx="1393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 can be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430338" y="2424113"/>
            <a:ext cx="655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replaced with a one word adjective such as </a:t>
            </a:r>
            <a:r>
              <a:rPr lang="en-US" sz="2000">
                <a:solidFill>
                  <a:srgbClr val="FF9933"/>
                </a:solidFill>
              </a:rPr>
              <a:t>large</a:t>
            </a:r>
            <a:r>
              <a:rPr lang="en-US" sz="2000"/>
              <a:t>.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3675063" y="4899025"/>
            <a:ext cx="2740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CC0000"/>
                </a:solidFill>
                <a:sym typeface="Wingdings" pitchFamily="2" charset="2"/>
              </a:rPr>
              <a:t>The </a:t>
            </a:r>
            <a:r>
              <a:rPr lang="en-US">
                <a:solidFill>
                  <a:srgbClr val="FF9933"/>
                </a:solidFill>
                <a:sym typeface="Wingdings" pitchFamily="2" charset="2"/>
              </a:rPr>
              <a:t>large</a:t>
            </a:r>
            <a:r>
              <a:rPr lang="en-US">
                <a:solidFill>
                  <a:srgbClr val="CC0000"/>
                </a:solidFill>
                <a:sym typeface="Wingdings" pitchFamily="2" charset="2"/>
              </a:rPr>
              <a:t> gym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is </a:t>
            </a:r>
            <a:r>
              <a:rPr lang="en-US">
                <a:solidFill>
                  <a:srgbClr val="009900"/>
                </a:solidFill>
                <a:sym typeface="Wingdings" pitchFamily="2" charset="2"/>
              </a:rPr>
              <a:t>new</a:t>
            </a:r>
            <a:r>
              <a:rPr lang="en-US">
                <a:sym typeface="Wingdings" pitchFamily="2" charset="2"/>
              </a:rPr>
              <a:t>.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187700" y="3079750"/>
            <a:ext cx="2871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33"/>
                </a:solidFill>
                <a:sym typeface="Wingdings" pitchFamily="2" charset="2"/>
              </a:rPr>
              <a:t>at the end of the street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rot="5365275">
            <a:off x="4262438" y="3506788"/>
            <a:ext cx="577850" cy="393700"/>
          </a:xfrm>
          <a:custGeom>
            <a:avLst/>
            <a:gdLst>
              <a:gd name="T0" fmla="*/ 11594105 w 21600"/>
              <a:gd name="T1" fmla="*/ 0 h 21600"/>
              <a:gd name="T2" fmla="*/ 0 w 21600"/>
              <a:gd name="T3" fmla="*/ 3587956 h 21600"/>
              <a:gd name="T4" fmla="*/ 11594105 w 21600"/>
              <a:gd name="T5" fmla="*/ 7175911 h 21600"/>
              <a:gd name="T6" fmla="*/ 15458826 w 21600"/>
              <a:gd name="T7" fmla="*/ 35879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191000" y="3965575"/>
            <a:ext cx="760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9933"/>
                </a:solidFill>
                <a:sym typeface="Wingdings" pitchFamily="2" charset="2"/>
              </a:rPr>
              <a:t>large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 rot="5365275">
            <a:off x="4283075" y="4468813"/>
            <a:ext cx="577850" cy="393700"/>
          </a:xfrm>
          <a:custGeom>
            <a:avLst/>
            <a:gdLst>
              <a:gd name="T0" fmla="*/ 11594105 w 21600"/>
              <a:gd name="T1" fmla="*/ 0 h 21600"/>
              <a:gd name="T2" fmla="*/ 0 w 21600"/>
              <a:gd name="T3" fmla="*/ 3587956 h 21600"/>
              <a:gd name="T4" fmla="*/ 11594105 w 21600"/>
              <a:gd name="T5" fmla="*/ 7175911 h 21600"/>
              <a:gd name="T6" fmla="*/ 15458826 w 21600"/>
              <a:gd name="T7" fmla="*/ 358795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600200" y="5562600"/>
            <a:ext cx="7239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This replacement of the group of words by one word demonstrates the idea that a phrase is a group of words acting as one word.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105025" y="3081338"/>
            <a:ext cx="662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rgbClr val="CC0000"/>
                </a:solidFill>
                <a:sym typeface="Wingdings" pitchFamily="2" charset="2"/>
              </a:rPr>
              <a:t>The gym </a:t>
            </a:r>
            <a:r>
              <a:rPr lang="en-US">
                <a:solidFill>
                  <a:srgbClr val="FF9933"/>
                </a:solidFill>
                <a:sym typeface="Wingdings" pitchFamily="2" charset="2"/>
              </a:rPr>
              <a:t>at the end of the street</a:t>
            </a:r>
            <a:r>
              <a:rPr lang="en-US">
                <a:sym typeface="Wingdings" pitchFamily="2" charset="2"/>
              </a:rPr>
              <a:t> </a:t>
            </a:r>
            <a:r>
              <a:rPr lang="en-US">
                <a:solidFill>
                  <a:srgbClr val="0033CC"/>
                </a:solidFill>
                <a:sym typeface="Wingdings" pitchFamily="2" charset="2"/>
              </a:rPr>
              <a:t>is </a:t>
            </a:r>
            <a:r>
              <a:rPr lang="en-US">
                <a:solidFill>
                  <a:srgbClr val="009900"/>
                </a:solidFill>
                <a:sym typeface="Wingdings" pitchFamily="2" charset="2"/>
              </a:rPr>
              <a:t>new</a:t>
            </a:r>
            <a:r>
              <a:rPr lang="en-US"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249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300"/>
                            </p:stCondLst>
                            <p:childTnLst>
                              <p:par>
                                <p:cTn id="19" presetID="27" presetClass="entr" presetSubtype="0" fill="hold" grpId="0" nodeType="afterEffect">
                                  <p:stCondLst>
                                    <p:cond delay="25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28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78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780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178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328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428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/>
      <p:bldP spid="29702" grpId="0"/>
      <p:bldP spid="29703" grpId="0"/>
      <p:bldP spid="29704" grpId="0"/>
      <p:bldP spid="29707" grpId="0"/>
      <p:bldP spid="29708" grpId="0"/>
      <p:bldP spid="29710" grpId="0" animBg="1"/>
      <p:bldP spid="29711" grpId="0"/>
      <p:bldP spid="29712" grpId="0" animBg="1"/>
      <p:bldP spid="29713" grpId="0"/>
      <p:bldP spid="297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or Phrase?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Bob went to </a:t>
            </a:r>
            <a:r>
              <a:rPr lang="en-US" dirty="0" smtClean="0"/>
              <a:t>school</a:t>
            </a:r>
          </a:p>
          <a:p>
            <a:endParaRPr lang="en-US" dirty="0"/>
          </a:p>
          <a:p>
            <a:r>
              <a:rPr lang="en-US" dirty="0" smtClean="0"/>
              <a:t>After working late into the night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Bob forgot to bring his home </a:t>
            </a:r>
            <a:r>
              <a:rPr lang="en-US" dirty="0" smtClean="0"/>
              <a:t>work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dirty="0"/>
              <a:t>Bob had a bad </a:t>
            </a:r>
            <a:r>
              <a:rPr lang="en-US" dirty="0" smtClean="0"/>
              <a:t>day</a:t>
            </a:r>
          </a:p>
          <a:p>
            <a:endParaRPr lang="en-US" dirty="0"/>
          </a:p>
          <a:p>
            <a:r>
              <a:rPr lang="en-US" dirty="0" smtClean="0"/>
              <a:t>Because he likes the house</a:t>
            </a:r>
          </a:p>
          <a:p>
            <a:endParaRPr lang="en-US" dirty="0"/>
          </a:p>
          <a:p>
            <a:r>
              <a:rPr lang="en-US" dirty="0" smtClean="0"/>
              <a:t>My favorite grocery store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1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Basic Grammar Terminology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752600"/>
            <a:ext cx="7164388" cy="11445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 To get started, here is a basic review of grammar terminology.</a:t>
            </a:r>
          </a:p>
        </p:txBody>
      </p:sp>
      <p:graphicFrame>
        <p:nvGraphicFramePr>
          <p:cNvPr id="6468" name="Group 324"/>
          <p:cNvGraphicFramePr>
            <a:graphicFrameLocks noGrp="1"/>
          </p:cNvGraphicFramePr>
          <p:nvPr/>
        </p:nvGraphicFramePr>
        <p:xfrm>
          <a:off x="1524000" y="2743200"/>
          <a:ext cx="7010400" cy="3616372"/>
        </p:xfrm>
        <a:graphic>
          <a:graphicData uri="http://schemas.openxmlformats.org/drawingml/2006/table">
            <a:tbl>
              <a:tblPr/>
              <a:tblGrid>
                <a:gridCol w="2032000"/>
                <a:gridCol w="2159000"/>
                <a:gridCol w="2819400"/>
              </a:tblGrid>
              <a:tr h="365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 of Speech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 or "job"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Verb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 or state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ate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dinner.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Noun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thing or person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dog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watched 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squirrel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Adjective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a noun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hungry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dog watched the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grey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squirrel.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6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5"/>
                        </a:rPr>
                        <a:t>Adverb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2" marB="45712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describes a verb, adjective or adverb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hungry dog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intently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watched the grey squirrel.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964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603375"/>
          </a:xfrm>
        </p:spPr>
        <p:txBody>
          <a:bodyPr/>
          <a:lstStyle/>
          <a:p>
            <a:pPr eaLnBrk="1" hangingPunct="1"/>
            <a:r>
              <a:rPr lang="en-US" smtClean="0"/>
              <a:t>Basic Grammar Terminology </a:t>
            </a:r>
            <a:r>
              <a:rPr lang="en-US" sz="2400" smtClean="0"/>
              <a:t>…continued</a:t>
            </a:r>
          </a:p>
        </p:txBody>
      </p:sp>
      <p:graphicFrame>
        <p:nvGraphicFramePr>
          <p:cNvPr id="8281" name="Group 89"/>
          <p:cNvGraphicFramePr>
            <a:graphicFrameLocks noGrp="1"/>
          </p:cNvGraphicFramePr>
          <p:nvPr/>
        </p:nvGraphicFramePr>
        <p:xfrm>
          <a:off x="1371600" y="2438400"/>
          <a:ext cx="7010400" cy="2905364"/>
        </p:xfrm>
        <a:graphic>
          <a:graphicData uri="http://schemas.openxmlformats.org/drawingml/2006/table">
            <a:tbl>
              <a:tblPr/>
              <a:tblGrid>
                <a:gridCol w="2032000"/>
                <a:gridCol w="2159000"/>
                <a:gridCol w="2819400"/>
              </a:tblGrid>
              <a:tr h="365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 of Speech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Function or "job"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2"/>
                        </a:rPr>
                        <a:t>Pronoun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replaces a noun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He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ate dinner.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3"/>
                        </a:rPr>
                        <a:t>Preposition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links a noun to another word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 gave a bone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to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dog.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rId4"/>
                        </a:rPr>
                        <a:t>Conjunction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0" marB="4571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joins clauses or words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Peter read the paper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and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listened to the radio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while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 ate dinner. 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32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Makes a Sentence?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0" y="2133600"/>
            <a:ext cx="3506788" cy="611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Peter ate dinner.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371600" y="2971800"/>
            <a:ext cx="2590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rgbClr val="CC0000"/>
                </a:solidFill>
              </a:rPr>
              <a:t>Subject</a:t>
            </a:r>
            <a:r>
              <a:rPr lang="en-US" sz="2000"/>
              <a:t> = noun, pronoun or “noun thing” (such as a gerund or noun phrase) that </a:t>
            </a:r>
            <a:r>
              <a:rPr lang="en-US" sz="2000">
                <a:solidFill>
                  <a:srgbClr val="CC0000"/>
                </a:solidFill>
              </a:rPr>
              <a:t>does an action</a:t>
            </a:r>
            <a:r>
              <a:rPr lang="en-US" sz="2000"/>
              <a:t> or </a:t>
            </a:r>
            <a:r>
              <a:rPr lang="en-US" sz="2000">
                <a:solidFill>
                  <a:srgbClr val="CC0000"/>
                </a:solidFill>
              </a:rPr>
              <a:t>experiences a state of being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014788" y="2971800"/>
            <a:ext cx="2039937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rgbClr val="0033CC"/>
                </a:solidFill>
              </a:rPr>
              <a:t>Verb</a:t>
            </a:r>
            <a:r>
              <a:rPr lang="en-US" sz="2000"/>
              <a:t> =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/>
              <a:t>    expresses the action or “state”of the subject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0" y="2971800"/>
            <a:ext cx="1981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000" b="1">
                <a:solidFill>
                  <a:srgbClr val="008000"/>
                </a:solidFill>
              </a:rPr>
              <a:t>Object</a:t>
            </a:r>
            <a:r>
              <a:rPr lang="en-US" sz="2000"/>
              <a:t> = noun or pronoun that </a:t>
            </a:r>
            <a:r>
              <a:rPr lang="en-US" sz="2000">
                <a:solidFill>
                  <a:srgbClr val="008000"/>
                </a:solidFill>
              </a:rPr>
              <a:t>receives the action of the verb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590800" y="2590800"/>
            <a:ext cx="7620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04800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ate dinner.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06070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</a:t>
            </a:r>
            <a:r>
              <a:rPr lang="en-US" sz="2900">
                <a:solidFill>
                  <a:srgbClr val="0033CC"/>
                </a:solidFill>
              </a:rPr>
              <a:t>ate</a:t>
            </a:r>
            <a:r>
              <a:rPr lang="en-US" sz="2900"/>
              <a:t> dinner.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05435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</a:t>
            </a:r>
            <a:r>
              <a:rPr lang="en-US" sz="2900">
                <a:solidFill>
                  <a:srgbClr val="0033CC"/>
                </a:solidFill>
              </a:rPr>
              <a:t>ate</a:t>
            </a:r>
            <a:r>
              <a:rPr lang="en-US" sz="2900"/>
              <a:t> </a:t>
            </a:r>
            <a:r>
              <a:rPr lang="en-US" sz="2900">
                <a:solidFill>
                  <a:srgbClr val="008000"/>
                </a:solidFill>
              </a:rPr>
              <a:t>dinner</a:t>
            </a:r>
            <a:r>
              <a:rPr lang="en-US" sz="2900"/>
              <a:t>.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4572000" y="2597150"/>
            <a:ext cx="0" cy="381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 flipV="1">
            <a:off x="5867400" y="2590800"/>
            <a:ext cx="533400" cy="4572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6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12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625"/>
                            </p:stCondLst>
                            <p:childTnLst>
                              <p:par>
                                <p:cTn id="11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125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625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1125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625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4125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8625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0125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 advAuto="0"/>
      <p:bldP spid="9220" grpId="0" autoUpdateAnimBg="0"/>
      <p:bldP spid="9221" grpId="0" autoUpdateAnimBg="0"/>
      <p:bldP spid="9222" grpId="0" autoUpdateAnimBg="0"/>
      <p:bldP spid="9223" grpId="0" animBg="1"/>
      <p:bldP spid="9224" grpId="0" autoUpdateAnimBg="0"/>
      <p:bldP spid="9225" grpId="0" autoUpdateAnimBg="0"/>
      <p:bldP spid="9226" grpId="0" autoUpdateAnimBg="0"/>
      <p:bldP spid="9227" grpId="0" animBg="1"/>
      <p:bldP spid="92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But here’s a new question, is this a sentence?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7772400" cy="10683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Peter ate dinner while he watched TV.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752600" y="3276600"/>
            <a:ext cx="69342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                            </a:t>
            </a:r>
            <a:endParaRPr lang="en-US" sz="2000" dirty="0" smtClean="0"/>
          </a:p>
          <a:p>
            <a:pPr>
              <a:spcBef>
                <a:spcPct val="50000"/>
              </a:spcBef>
            </a:pPr>
            <a:r>
              <a:rPr lang="en-US" sz="2000" dirty="0" smtClean="0"/>
              <a:t>It </a:t>
            </a:r>
            <a:r>
              <a:rPr lang="en-US" sz="2000" dirty="0"/>
              <a:t>is the sentence from an earlier slide (Peter ate dinner) with additional information added </a:t>
            </a:r>
            <a:r>
              <a:rPr lang="en-US" sz="2000" dirty="0" smtClean="0"/>
              <a:t>…now </a:t>
            </a:r>
            <a:r>
              <a:rPr lang="en-US" sz="2000" dirty="0"/>
              <a:t>we know that Peter was doing two things at once, eating dinner and watching TV.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828800" y="5181600"/>
            <a:ext cx="6629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Let’s take a look at the components of this new sentence.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rot="10800000">
            <a:off x="7086600" y="5867400"/>
            <a:ext cx="1676400" cy="609600"/>
          </a:xfrm>
          <a:prstGeom prst="leftArrow">
            <a:avLst>
              <a:gd name="adj1" fmla="val 50000"/>
              <a:gd name="adj2" fmla="val 68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741488" y="3282950"/>
            <a:ext cx="34496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8000"/>
                </a:solidFill>
              </a:rPr>
              <a:t>Yes, this is a sentence</a:t>
            </a:r>
            <a:r>
              <a:rPr lang="en-US" sz="20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31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32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8825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1325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9825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 advAuto="1000"/>
      <p:bldP spid="10246" grpId="0" autoUpdateAnimBg="0"/>
      <p:bldP spid="10247" grpId="0" autoUpdateAnimBg="0"/>
      <p:bldP spid="10248" grpId="0" animBg="1"/>
      <p:bldP spid="1024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1447800" y="2133600"/>
            <a:ext cx="3506788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>
                <a:solidFill>
                  <a:srgbClr val="CC0000"/>
                </a:solidFill>
              </a:rPr>
              <a:t>Peter</a:t>
            </a:r>
            <a:r>
              <a:rPr lang="en-US" sz="2900"/>
              <a:t> </a:t>
            </a:r>
            <a:r>
              <a:rPr lang="en-US" sz="2900">
                <a:solidFill>
                  <a:srgbClr val="0033CC"/>
                </a:solidFill>
              </a:rPr>
              <a:t>ate</a:t>
            </a:r>
            <a:r>
              <a:rPr lang="en-US" sz="2900"/>
              <a:t> </a:t>
            </a:r>
            <a:r>
              <a:rPr lang="en-US" sz="2900">
                <a:solidFill>
                  <a:srgbClr val="008000"/>
                </a:solidFill>
              </a:rPr>
              <a:t>dinner</a:t>
            </a:r>
            <a:endParaRPr lang="en-US" sz="2900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552950" y="2133600"/>
            <a:ext cx="41529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2900"/>
              <a:t>while </a:t>
            </a:r>
            <a:r>
              <a:rPr lang="en-US" sz="2900">
                <a:solidFill>
                  <a:srgbClr val="CC0000"/>
                </a:solidFill>
              </a:rPr>
              <a:t>he</a:t>
            </a:r>
            <a:r>
              <a:rPr lang="en-US" sz="2900"/>
              <a:t> </a:t>
            </a:r>
            <a:r>
              <a:rPr lang="en-US" sz="2900">
                <a:solidFill>
                  <a:srgbClr val="0033CC"/>
                </a:solidFill>
              </a:rPr>
              <a:t>watched </a:t>
            </a:r>
            <a:r>
              <a:rPr lang="en-US" sz="2900">
                <a:solidFill>
                  <a:srgbClr val="008000"/>
                </a:solidFill>
              </a:rPr>
              <a:t>TV</a:t>
            </a:r>
            <a:r>
              <a:rPr lang="en-US" sz="2900"/>
              <a:t>.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962400" y="175260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CC0000"/>
                </a:solidFill>
              </a:rPr>
              <a:t>Subject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343400" y="914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33CC"/>
                </a:solidFill>
              </a:rPr>
              <a:t>Verb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32766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solidFill>
                  <a:srgbClr val="008000"/>
                </a:solidFill>
              </a:rPr>
              <a:t>Object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2362200" y="1905000"/>
            <a:ext cx="1600200" cy="3810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5029200" y="1981200"/>
            <a:ext cx="762000" cy="2286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H="1">
            <a:off x="3124200" y="1143000"/>
            <a:ext cx="1219200" cy="1143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5105400" y="1143000"/>
            <a:ext cx="2133600" cy="1143000"/>
          </a:xfrm>
          <a:prstGeom prst="line">
            <a:avLst/>
          </a:prstGeom>
          <a:noFill/>
          <a:ln w="9525">
            <a:solidFill>
              <a:srgbClr val="0033CC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 flipV="1">
            <a:off x="4343400" y="2667000"/>
            <a:ext cx="685800" cy="6858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rot="8996917" flipH="1" flipV="1">
            <a:off x="5540375" y="2663825"/>
            <a:ext cx="2590800" cy="60960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447800" y="3962400"/>
            <a:ext cx="7010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We have the original subject </a:t>
            </a:r>
            <a:r>
              <a:rPr lang="en-US" sz="2000" b="1">
                <a:solidFill>
                  <a:srgbClr val="CC0000"/>
                </a:solidFill>
              </a:rPr>
              <a:t>Peter</a:t>
            </a:r>
            <a:r>
              <a:rPr lang="en-US" sz="2000"/>
              <a:t> with its verb </a:t>
            </a:r>
            <a:r>
              <a:rPr lang="en-US" sz="2000" b="1">
                <a:solidFill>
                  <a:srgbClr val="0033CC"/>
                </a:solidFill>
              </a:rPr>
              <a:t>ate</a:t>
            </a:r>
            <a:r>
              <a:rPr lang="en-US" sz="2000"/>
              <a:t> and its object </a:t>
            </a:r>
            <a:r>
              <a:rPr lang="en-US" sz="2000" b="1">
                <a:solidFill>
                  <a:srgbClr val="008000"/>
                </a:solidFill>
              </a:rPr>
              <a:t>dinner</a:t>
            </a:r>
            <a:r>
              <a:rPr lang="en-US" sz="2000"/>
              <a:t>.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447800" y="5029200"/>
            <a:ext cx="7010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But the sentence continues with a second subject, this time </a:t>
            </a:r>
            <a:r>
              <a:rPr lang="en-US" sz="2000" b="1">
                <a:solidFill>
                  <a:srgbClr val="CC0000"/>
                </a:solidFill>
              </a:rPr>
              <a:t>he</a:t>
            </a:r>
            <a:r>
              <a:rPr lang="en-US" sz="2000"/>
              <a:t>, a second verb, </a:t>
            </a:r>
            <a:r>
              <a:rPr lang="en-US" sz="2000" b="1">
                <a:solidFill>
                  <a:srgbClr val="0033CC"/>
                </a:solidFill>
              </a:rPr>
              <a:t>watched</a:t>
            </a:r>
            <a:r>
              <a:rPr lang="en-US" sz="2000"/>
              <a:t>, and a second object, </a:t>
            </a:r>
            <a:r>
              <a:rPr lang="en-US" sz="2000" b="1">
                <a:solidFill>
                  <a:srgbClr val="008000"/>
                </a:solidFill>
              </a:rPr>
              <a:t>TV</a:t>
            </a:r>
            <a:r>
              <a:rPr lang="en-US" sz="200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211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55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5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55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205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55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825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8325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2825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4325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4" grpId="0" autoUpdateAnimBg="0"/>
      <p:bldP spid="11278" grpId="0" autoUpdateAnimBg="0"/>
      <p:bldP spid="11279" grpId="0" autoUpdateAnimBg="0"/>
      <p:bldP spid="11280" grpId="0" autoUpdateAnimBg="0"/>
      <p:bldP spid="11281" grpId="0" animBg="1"/>
      <p:bldP spid="11283" grpId="0" animBg="1"/>
      <p:bldP spid="11285" grpId="0" animBg="1"/>
      <p:bldP spid="11286" grpId="0" animBg="1"/>
      <p:bldP spid="11287" grpId="0" animBg="1"/>
      <p:bldP spid="11289" grpId="0" animBg="1"/>
      <p:bldP spid="11290" grpId="0" autoUpdateAnimBg="0"/>
      <p:bldP spid="1129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What is a </a:t>
            </a:r>
            <a:r>
              <a:rPr lang="en-US" b="1">
                <a:solidFill>
                  <a:srgbClr val="FF0000"/>
                </a:solidFill>
              </a:rPr>
              <a:t>Clause</a:t>
            </a:r>
            <a:r>
              <a:rPr lang="en-US" b="1"/>
              <a:t>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dirty="0"/>
              <a:t>A </a:t>
            </a:r>
            <a:r>
              <a:rPr lang="en-US" b="1" dirty="0">
                <a:solidFill>
                  <a:srgbClr val="FF0000"/>
                </a:solidFill>
              </a:rPr>
              <a:t>subject</a:t>
            </a:r>
            <a:r>
              <a:rPr lang="en-US" b="1" dirty="0"/>
              <a:t> and </a:t>
            </a:r>
            <a:r>
              <a:rPr lang="en-US" b="1" dirty="0">
                <a:solidFill>
                  <a:srgbClr val="009999"/>
                </a:solidFill>
              </a:rPr>
              <a:t>predicate</a:t>
            </a:r>
            <a:r>
              <a:rPr lang="en-US" b="1" dirty="0"/>
              <a:t> working </a:t>
            </a:r>
            <a:r>
              <a:rPr lang="en-US" b="1" dirty="0" smtClean="0"/>
              <a:t>together (has both a noun and a verb)</a:t>
            </a:r>
            <a:endParaRPr lang="en-US" b="1" dirty="0"/>
          </a:p>
          <a:p>
            <a:pPr>
              <a:buFontTx/>
              <a:buNone/>
            </a:pPr>
            <a:endParaRPr lang="en-US" b="1" dirty="0"/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b="1" dirty="0">
                <a:solidFill>
                  <a:srgbClr val="009999"/>
                </a:solidFill>
              </a:rPr>
              <a:t>am</a:t>
            </a:r>
            <a:r>
              <a:rPr lang="en-US" dirty="0"/>
              <a:t>.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Reading</a:t>
            </a:r>
            <a:r>
              <a:rPr lang="en-US" dirty="0"/>
              <a:t> </a:t>
            </a:r>
            <a:r>
              <a:rPr lang="en-US" b="1" dirty="0">
                <a:solidFill>
                  <a:srgbClr val="009999"/>
                </a:solidFill>
              </a:rPr>
              <a:t>is</a:t>
            </a:r>
            <a:r>
              <a:rPr lang="en-US" dirty="0"/>
              <a:t> fun.</a:t>
            </a:r>
          </a:p>
          <a:p>
            <a:pPr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 </a:t>
            </a:r>
            <a:r>
              <a:rPr lang="en-US" b="1" dirty="0">
                <a:solidFill>
                  <a:srgbClr val="009999"/>
                </a:solidFill>
              </a:rPr>
              <a:t>study</a:t>
            </a:r>
            <a:r>
              <a:rPr lang="en-US" dirty="0"/>
              <a:t> hard so </a:t>
            </a:r>
            <a:r>
              <a:rPr lang="en-US" b="1" dirty="0">
                <a:solidFill>
                  <a:srgbClr val="FF0000"/>
                </a:solidFill>
              </a:rPr>
              <a:t>I</a:t>
            </a:r>
            <a:r>
              <a:rPr lang="en-US" dirty="0"/>
              <a:t> </a:t>
            </a:r>
            <a:r>
              <a:rPr lang="en-US" b="1" dirty="0">
                <a:solidFill>
                  <a:srgbClr val="009999"/>
                </a:solidFill>
              </a:rPr>
              <a:t>get</a:t>
            </a:r>
            <a:r>
              <a:rPr lang="en-US" dirty="0"/>
              <a:t> good grades.</a:t>
            </a:r>
          </a:p>
          <a:p>
            <a:pPr>
              <a:buFontTx/>
              <a:buNone/>
            </a:pPr>
            <a:r>
              <a:rPr lang="en-US" dirty="0"/>
              <a:t>Mike went to the park and Shelly cleaned.</a:t>
            </a:r>
          </a:p>
        </p:txBody>
      </p:sp>
    </p:spTree>
    <p:extLst>
      <p:ext uri="{BB962C8B-B14F-4D97-AF65-F5344CB8AC3E}">
        <p14:creationId xmlns:p14="http://schemas.microsoft.com/office/powerpoint/2010/main" val="136505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1336675" y="768350"/>
            <a:ext cx="7313613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Clause </a:t>
            </a:r>
            <a:br>
              <a:rPr lang="en-US" smtClean="0"/>
            </a:br>
            <a:r>
              <a:rPr lang="en-US" sz="2400" smtClean="0"/>
              <a:t>continued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609600"/>
          </a:xfrm>
          <a:noFill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Peter ate dinner while he watched TV.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524000" y="3886200"/>
            <a:ext cx="701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This sentence is composed of two clauses.</a:t>
            </a:r>
            <a:endParaRPr lang="en-US" sz="2000" b="1" i="1">
              <a:solidFill>
                <a:srgbClr val="FF9933"/>
              </a:solidFill>
            </a:endParaRPr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1517650" y="3048000"/>
            <a:ext cx="2895600" cy="0"/>
          </a:xfrm>
          <a:prstGeom prst="line">
            <a:avLst/>
          </a:prstGeom>
          <a:noFill/>
          <a:ln w="38100">
            <a:solidFill>
              <a:srgbClr val="77BD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4606925" y="3048000"/>
            <a:ext cx="3886200" cy="0"/>
          </a:xfrm>
          <a:prstGeom prst="line">
            <a:avLst/>
          </a:prstGeom>
          <a:noFill/>
          <a:ln w="38100">
            <a:solidFill>
              <a:srgbClr val="77BD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600200" y="5105400"/>
            <a:ext cx="701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But we can still add more to this sentence. </a:t>
            </a:r>
            <a:endParaRPr lang="en-US" sz="2000" b="1" i="1">
              <a:solidFill>
                <a:srgbClr val="FF9933"/>
              </a:solidFill>
            </a:endParaRPr>
          </a:p>
        </p:txBody>
      </p:sp>
      <p:sp>
        <p:nvSpPr>
          <p:cNvPr id="23562" name="AutoShape 10"/>
          <p:cNvSpPr>
            <a:spLocks noChangeArrowheads="1"/>
          </p:cNvSpPr>
          <p:nvPr/>
        </p:nvSpPr>
        <p:spPr bwMode="auto">
          <a:xfrm rot="10800000">
            <a:off x="7086600" y="5867400"/>
            <a:ext cx="1676400" cy="609600"/>
          </a:xfrm>
          <a:prstGeom prst="leftArrow">
            <a:avLst>
              <a:gd name="adj1" fmla="val 50000"/>
              <a:gd name="adj2" fmla="val 6875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525713" y="3124200"/>
            <a:ext cx="609600" cy="609600"/>
            <a:chOff x="1536" y="1968"/>
            <a:chExt cx="384" cy="384"/>
          </a:xfrm>
        </p:grpSpPr>
        <p:sp>
          <p:nvSpPr>
            <p:cNvPr id="16397" name="AutoShape 11"/>
            <p:cNvSpPr>
              <a:spLocks noChangeArrowheads="1"/>
            </p:cNvSpPr>
            <p:nvPr/>
          </p:nvSpPr>
          <p:spPr bwMode="auto">
            <a:xfrm>
              <a:off x="1536" y="1968"/>
              <a:ext cx="384" cy="384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8" name="Text Box 12"/>
            <p:cNvSpPr txBox="1">
              <a:spLocks noChangeArrowheads="1"/>
            </p:cNvSpPr>
            <p:nvPr/>
          </p:nvSpPr>
          <p:spPr bwMode="auto">
            <a:xfrm>
              <a:off x="1610" y="201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6172200" y="3124200"/>
            <a:ext cx="609600" cy="890588"/>
            <a:chOff x="1536" y="1968"/>
            <a:chExt cx="384" cy="561"/>
          </a:xfrm>
        </p:grpSpPr>
        <p:sp>
          <p:nvSpPr>
            <p:cNvPr id="16395" name="AutoShape 15"/>
            <p:cNvSpPr>
              <a:spLocks noChangeArrowheads="1"/>
            </p:cNvSpPr>
            <p:nvPr/>
          </p:nvSpPr>
          <p:spPr bwMode="auto">
            <a:xfrm>
              <a:off x="1536" y="1968"/>
              <a:ext cx="384" cy="384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Text Box 16"/>
            <p:cNvSpPr txBox="1">
              <a:spLocks noChangeArrowheads="1"/>
            </p:cNvSpPr>
            <p:nvPr/>
          </p:nvSpPr>
          <p:spPr bwMode="auto">
            <a:xfrm>
              <a:off x="1610" y="2011"/>
              <a:ext cx="2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</a:rPr>
                <a:t>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230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325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825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1325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1825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3325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382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6325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build="p" autoUpdateAnimBg="0" advAuto="1000"/>
      <p:bldP spid="23558" grpId="0" autoUpdateAnimBg="0"/>
      <p:bldP spid="23559" grpId="0" animBg="1"/>
      <p:bldP spid="23560" grpId="0" animBg="1"/>
      <p:bldP spid="23561" grpId="0" autoUpdateAnimBg="0"/>
      <p:bldP spid="2356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independent clause can stand by itself.</a:t>
            </a:r>
          </a:p>
          <a:p>
            <a:r>
              <a:rPr lang="en-US" dirty="0" smtClean="0"/>
              <a:t>Expresses a complete thought.</a:t>
            </a:r>
          </a:p>
          <a:p>
            <a:r>
              <a:rPr lang="en-US" dirty="0" smtClean="0"/>
              <a:t>It is a complete sentence.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 ran.</a:t>
            </a:r>
          </a:p>
          <a:p>
            <a:pPr lvl="1"/>
            <a:r>
              <a:rPr lang="en-US" dirty="0" smtClean="0"/>
              <a:t>Pizza tastes good. </a:t>
            </a:r>
          </a:p>
          <a:p>
            <a:pPr lvl="1"/>
            <a:r>
              <a:rPr lang="en-US" dirty="0" smtClean="0"/>
              <a:t>The classroom is cool.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025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221</TotalTime>
  <Words>852</Words>
  <Application>Microsoft Office PowerPoint</Application>
  <PresentationFormat>On-screen Show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Clauses and Phrases</vt:lpstr>
      <vt:lpstr>Basic Grammar Terminology</vt:lpstr>
      <vt:lpstr>Basic Grammar Terminology …continued</vt:lpstr>
      <vt:lpstr>What Makes a Sentence? </vt:lpstr>
      <vt:lpstr>But here’s a new question, is this a sentence?</vt:lpstr>
      <vt:lpstr>PowerPoint Presentation</vt:lpstr>
      <vt:lpstr>What is a Clause?</vt:lpstr>
      <vt:lpstr>Clause  continued</vt:lpstr>
      <vt:lpstr>Independent Clause</vt:lpstr>
      <vt:lpstr>Dependent Clause</vt:lpstr>
      <vt:lpstr>Run-On Sentence</vt:lpstr>
      <vt:lpstr>What is a phrase?</vt:lpstr>
      <vt:lpstr>Phrase</vt:lpstr>
      <vt:lpstr>Phrase example</vt:lpstr>
      <vt:lpstr>Phrase a phrase within a phrase</vt:lpstr>
      <vt:lpstr>Phrase continued – testing to see if you have a phrase</vt:lpstr>
      <vt:lpstr>Clause or Phrase?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 and Phrases</dc:title>
  <dc:creator>Windows User</dc:creator>
  <cp:lastModifiedBy>Windows User</cp:lastModifiedBy>
  <cp:revision>9</cp:revision>
  <dcterms:created xsi:type="dcterms:W3CDTF">2013-09-11T16:41:47Z</dcterms:created>
  <dcterms:modified xsi:type="dcterms:W3CDTF">2013-09-11T20:23:00Z</dcterms:modified>
</cp:coreProperties>
</file>